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57" r:id="rId4"/>
    <p:sldId id="272" r:id="rId5"/>
    <p:sldId id="259" r:id="rId6"/>
    <p:sldId id="278" r:id="rId7"/>
    <p:sldId id="269" r:id="rId8"/>
    <p:sldId id="260" r:id="rId9"/>
    <p:sldId id="261" r:id="rId10"/>
    <p:sldId id="262" r:id="rId11"/>
    <p:sldId id="271" r:id="rId12"/>
    <p:sldId id="273" r:id="rId13"/>
    <p:sldId id="274" r:id="rId14"/>
    <p:sldId id="275" r:id="rId15"/>
    <p:sldId id="268" r:id="rId16"/>
    <p:sldId id="264" r:id="rId17"/>
    <p:sldId id="263" r:id="rId18"/>
    <p:sldId id="276" r:id="rId19"/>
    <p:sldId id="265" r:id="rId20"/>
    <p:sldId id="277" r:id="rId21"/>
    <p:sldId id="267" r:id="rId22"/>
  </p:sldIdLst>
  <p:sldSz cx="10077450" cy="7562850"/>
  <p:notesSz cx="7772400" cy="10058400"/>
  <p:defaultTextStyle>
    <a:defPPr>
      <a:defRPr lang="en-US"/>
    </a:defPPr>
    <a:lvl1pPr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20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31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24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05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90963"/>
  </p:normalViewPr>
  <p:slideViewPr>
    <p:cSldViewPr>
      <p:cViewPr varScale="1">
        <p:scale>
          <a:sx n="169" d="100"/>
          <a:sy n="169" d="100"/>
        </p:scale>
        <p:origin x="208" y="87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642" indent="-285632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524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53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54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052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20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10" indent="0" algn="ctr">
              <a:buNone/>
              <a:defRPr/>
            </a:lvl2pPr>
            <a:lvl3pPr marL="914021" indent="0" algn="ctr">
              <a:buNone/>
              <a:defRPr/>
            </a:lvl3pPr>
            <a:lvl4pPr marL="1371031" indent="0" algn="ctr">
              <a:buNone/>
              <a:defRPr/>
            </a:lvl4pPr>
            <a:lvl5pPr marL="1828041" indent="0" algn="ctr">
              <a:buNone/>
              <a:defRPr/>
            </a:lvl5pPr>
            <a:lvl6pPr marL="2285052" indent="0" algn="ctr">
              <a:buNone/>
              <a:defRPr/>
            </a:lvl6pPr>
            <a:lvl7pPr marL="2742063" indent="0" algn="ctr">
              <a:buNone/>
              <a:defRPr/>
            </a:lvl7pPr>
            <a:lvl8pPr marL="3199073" indent="0" algn="ctr">
              <a:buNone/>
              <a:defRPr/>
            </a:lvl8pPr>
            <a:lvl9pPr marL="36560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1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0" indent="0">
              <a:buNone/>
              <a:defRPr sz="1800"/>
            </a:lvl2pPr>
            <a:lvl3pPr marL="914021" indent="0">
              <a:buNone/>
              <a:defRPr sz="1700"/>
            </a:lvl3pPr>
            <a:lvl4pPr marL="1371031" indent="0">
              <a:buNone/>
              <a:defRPr sz="1400"/>
            </a:lvl4pPr>
            <a:lvl5pPr marL="1828041" indent="0">
              <a:buNone/>
              <a:defRPr sz="1400"/>
            </a:lvl5pPr>
            <a:lvl6pPr marL="2285052" indent="0">
              <a:buNone/>
              <a:defRPr sz="1400"/>
            </a:lvl6pPr>
            <a:lvl7pPr marL="2742063" indent="0">
              <a:buNone/>
              <a:defRPr sz="1400"/>
            </a:lvl7pPr>
            <a:lvl8pPr marL="3199073" indent="0">
              <a:buNone/>
              <a:defRPr sz="1400"/>
            </a:lvl8pPr>
            <a:lvl9pPr marL="36560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2" y="239871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3" y="529431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10" indent="0">
              <a:buNone/>
              <a:defRPr sz="2800"/>
            </a:lvl2pPr>
            <a:lvl3pPr marL="914021" indent="0">
              <a:buNone/>
              <a:defRPr sz="2400"/>
            </a:lvl3pPr>
            <a:lvl4pPr marL="1371031" indent="0">
              <a:buNone/>
              <a:defRPr sz="2000"/>
            </a:lvl4pPr>
            <a:lvl5pPr marL="1828041" indent="0">
              <a:buNone/>
              <a:defRPr sz="2000"/>
            </a:lvl5pPr>
            <a:lvl6pPr marL="2285052" indent="0">
              <a:buNone/>
              <a:defRPr sz="2000"/>
            </a:lvl6pPr>
            <a:lvl7pPr marL="2742063" indent="0">
              <a:buNone/>
              <a:defRPr sz="2000"/>
            </a:lvl7pPr>
            <a:lvl8pPr marL="3199073" indent="0">
              <a:buNone/>
              <a:defRPr sz="2000"/>
            </a:lvl8pPr>
            <a:lvl9pPr marL="365608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3" y="177006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00" algn="l"/>
                <a:tab pos="1447196" algn="l"/>
                <a:tab pos="2170800" algn="l"/>
                <a:tab pos="28943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20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31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24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05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06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074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083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096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20" indent="-323716" algn="l" defTabSz="45701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242" indent="-287219" algn="l" defTabSz="45701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862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484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10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11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12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13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14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Brain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(CCC = 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6" y="1938459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6" y="5153025"/>
            <a:ext cx="9067799" cy="183188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72488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Organization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Occipital Lobe</a:t>
            </a:r>
            <a:r>
              <a:rPr lang="en-US" dirty="0"/>
              <a:t>: vision</a:t>
            </a:r>
          </a:p>
          <a:p>
            <a:r>
              <a:rPr lang="en-US" b="1" dirty="0"/>
              <a:t>Temporal Lobe</a:t>
            </a:r>
            <a:r>
              <a:rPr lang="en-US" dirty="0"/>
              <a:t>: object &amp; face recognition, audition, speech, language, semantics</a:t>
            </a:r>
          </a:p>
          <a:p>
            <a:r>
              <a:rPr lang="en-US" b="1" dirty="0"/>
              <a:t>Parietal Lobe</a:t>
            </a:r>
            <a:r>
              <a:rPr lang="en-US" dirty="0"/>
              <a:t>: space, number, action, somatosensory</a:t>
            </a:r>
          </a:p>
          <a:p>
            <a:r>
              <a:rPr lang="en-US" b="1" dirty="0"/>
              <a:t>Frontal Lobe</a:t>
            </a:r>
            <a:r>
              <a:rPr lang="en-US" dirty="0"/>
              <a:t>: (motor) Control (executive), emotion, motivation</a:t>
            </a:r>
          </a:p>
          <a:p>
            <a:r>
              <a:rPr lang="en-US" b="1" dirty="0"/>
              <a:t>Left / right</a:t>
            </a:r>
            <a:r>
              <a:rPr lang="en-US" dirty="0"/>
              <a:t>: not too popular in science now.. </a:t>
            </a:r>
          </a:p>
        </p:txBody>
      </p:sp>
    </p:spTree>
    <p:extLst>
      <p:ext uri="{BB962C8B-B14F-4D97-AF65-F5344CB8AC3E}">
        <p14:creationId xmlns:p14="http://schemas.microsoft.com/office/powerpoint/2010/main" val="67201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Hippocampus</a:t>
            </a:r>
            <a:r>
              <a:rPr lang="en-US" dirty="0"/>
              <a:t> (</a:t>
            </a:r>
            <a:r>
              <a:rPr lang="en-US" dirty="0" err="1"/>
              <a:t>archicortex</a:t>
            </a:r>
            <a:r>
              <a:rPr lang="en-US" dirty="0"/>
              <a:t> – old cortex): episodic memories (events, facts, this lecture..)</a:t>
            </a:r>
          </a:p>
          <a:p>
            <a:r>
              <a:rPr lang="en-US" b="1" dirty="0"/>
              <a:t>Amygdala</a:t>
            </a:r>
            <a:r>
              <a:rPr lang="en-US" dirty="0"/>
              <a:t>: emotions (reward, fear, </a:t>
            </a:r>
            <a:r>
              <a:rPr lang="en-US" dirty="0" err="1"/>
              <a:t>etc</a:t>
            </a:r>
            <a:r>
              <a:rPr lang="en-US" dirty="0"/>
              <a:t>): major controller of dopamine</a:t>
            </a:r>
          </a:p>
          <a:p>
            <a:r>
              <a:rPr lang="en-US" b="1" dirty="0"/>
              <a:t>Basal Ganglia</a:t>
            </a:r>
            <a:r>
              <a:rPr lang="en-US" dirty="0"/>
              <a:t>: motor / cognitive initiation based on what has worked in the past (dopamine)</a:t>
            </a:r>
          </a:p>
          <a:p>
            <a:r>
              <a:rPr lang="en-US" b="1" dirty="0"/>
              <a:t>Thalamus</a:t>
            </a:r>
            <a:r>
              <a:rPr lang="en-US" dirty="0"/>
              <a:t>: mini-me to cortex, interacts with BG</a:t>
            </a:r>
          </a:p>
          <a:p>
            <a:r>
              <a:rPr lang="en-US" b="1" dirty="0"/>
              <a:t>Cerebellum</a:t>
            </a:r>
            <a:r>
              <a:rPr lang="en-US" dirty="0"/>
              <a:t>: tunes up fine motor control</a:t>
            </a:r>
          </a:p>
        </p:txBody>
      </p:sp>
    </p:spTree>
    <p:extLst>
      <p:ext uri="{BB962C8B-B14F-4D97-AF65-F5344CB8AC3E}">
        <p14:creationId xmlns:p14="http://schemas.microsoft.com/office/powerpoint/2010/main" val="355611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Damage Anyone?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5" indent="0">
              <a:buNone/>
            </a:pPr>
            <a:r>
              <a:rPr lang="en-US" dirty="0"/>
              <a:t>I know someone who has had a stroke or other damage to </a:t>
            </a:r>
            <a:r>
              <a:rPr lang="en-US" dirty="0" err="1"/>
              <a:t>neocortex</a:t>
            </a:r>
            <a:r>
              <a:rPr lang="en-US" dirty="0"/>
              <a:t>:</a:t>
            </a:r>
          </a:p>
          <a:p>
            <a:pPr marL="107905" indent="0">
              <a:buNone/>
            </a:pPr>
            <a:r>
              <a:rPr lang="en-US" dirty="0"/>
              <a:t>A. Nope</a:t>
            </a:r>
          </a:p>
          <a:p>
            <a:pPr marL="107905" indent="0">
              <a:buNone/>
            </a:pPr>
            <a:r>
              <a:rPr lang="en-US" dirty="0"/>
              <a:t>B. Occipital – visual impairments</a:t>
            </a:r>
          </a:p>
          <a:p>
            <a:pPr marL="107905" indent="0">
              <a:buNone/>
            </a:pPr>
            <a:r>
              <a:rPr lang="en-US" dirty="0"/>
              <a:t>C. Temporal – visual, language, semantic knowledge impairments</a:t>
            </a:r>
          </a:p>
          <a:p>
            <a:pPr marL="107905" indent="0">
              <a:buNone/>
            </a:pPr>
            <a:r>
              <a:rPr lang="en-US" dirty="0"/>
              <a:t>D. Parietal – spatial neglect, motor control</a:t>
            </a:r>
          </a:p>
          <a:p>
            <a:pPr marL="107905" indent="0">
              <a:buNone/>
            </a:pPr>
            <a:r>
              <a:rPr lang="en-US" dirty="0"/>
              <a:t>E. Frontal – behavioral, motor, speech output..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3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Subcortical Damage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5" indent="0">
              <a:buNone/>
            </a:pPr>
            <a:r>
              <a:rPr lang="en-US" dirty="0"/>
              <a:t>I know someone who has some form of disorder or damage to subcortical brain areas:</a:t>
            </a:r>
          </a:p>
          <a:p>
            <a:pPr marL="107905" indent="0">
              <a:buNone/>
            </a:pPr>
            <a:r>
              <a:rPr lang="en-US" dirty="0"/>
              <a:t>A. Basal Ganglia – Parkinson’s, Huntington’s</a:t>
            </a:r>
          </a:p>
          <a:p>
            <a:pPr marL="107905" indent="0">
              <a:buNone/>
            </a:pPr>
            <a:r>
              <a:rPr lang="en-US" dirty="0"/>
              <a:t>B. Hippocampus – </a:t>
            </a:r>
            <a:r>
              <a:rPr lang="en-US" dirty="0" err="1"/>
              <a:t>Alzheimers</a:t>
            </a:r>
            <a:r>
              <a:rPr lang="en-US" dirty="0"/>
              <a:t>, </a:t>
            </a:r>
            <a:r>
              <a:rPr lang="en-US" dirty="0" err="1"/>
              <a:t>epillepsy</a:t>
            </a:r>
            <a:endParaRPr lang="en-US" dirty="0"/>
          </a:p>
          <a:p>
            <a:pPr marL="107905" indent="0">
              <a:buNone/>
            </a:pPr>
            <a:r>
              <a:rPr lang="en-US" dirty="0"/>
              <a:t>C. Cerebellum – motor control (ataxic cerebral palsy)</a:t>
            </a:r>
          </a:p>
          <a:p>
            <a:pPr marL="107905" indent="0">
              <a:buNone/>
            </a:pPr>
            <a:r>
              <a:rPr lang="en-US" dirty="0"/>
              <a:t>D. Thalamus – </a:t>
            </a:r>
            <a:r>
              <a:rPr lang="en-US" dirty="0" err="1"/>
              <a:t>Korsakoff’s</a:t>
            </a:r>
            <a:r>
              <a:rPr lang="en-US" dirty="0"/>
              <a:t> syndrome (alcohol)</a:t>
            </a:r>
          </a:p>
          <a:p>
            <a:pPr marL="107905" indent="0">
              <a:buNone/>
            </a:pPr>
            <a:r>
              <a:rPr lang="en-US" dirty="0"/>
              <a:t>E. Other (amygdala, pituitary, thyroid..)</a:t>
            </a:r>
          </a:p>
        </p:txBody>
      </p:sp>
    </p:spTree>
    <p:extLst>
      <p:ext uri="{BB962C8B-B14F-4D97-AF65-F5344CB8AC3E}">
        <p14:creationId xmlns:p14="http://schemas.microsoft.com/office/powerpoint/2010/main" val="171578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255529"/>
              </p:ext>
            </p:extLst>
          </p:nvPr>
        </p:nvGraphicFramePr>
        <p:xfrm>
          <a:off x="847727" y="1876425"/>
          <a:ext cx="8382000" cy="346210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Self</a:t>
                      </a:r>
                      <a:r>
                        <a:rPr lang="en-US" sz="2400" baseline="0" dirty="0"/>
                        <a:t> Org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Primitive</a:t>
                      </a:r>
                    </a:p>
                    <a:p>
                      <a:r>
                        <a:rPr lang="en-US" sz="24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Advanced</a:t>
                      </a:r>
                    </a:p>
                    <a:p>
                      <a:r>
                        <a:rPr lang="en-US" sz="24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Neocortex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3769" y="5566344"/>
            <a:ext cx="8398509" cy="62528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</p:spTree>
    <p:extLst>
      <p:ext uri="{BB962C8B-B14F-4D97-AF65-F5344CB8AC3E}">
        <p14:creationId xmlns:p14="http://schemas.microsoft.com/office/powerpoint/2010/main" val="264643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the Hippocampus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6" y="1571625"/>
            <a:ext cx="8381999" cy="43272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8991600" cy="79037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400" dirty="0"/>
              <a:t>Memory is based on highly Compressed (CCC) summary of cortex – we don’t remember actual details very well!</a:t>
            </a:r>
          </a:p>
        </p:txBody>
      </p:sp>
    </p:spTree>
    <p:extLst>
      <p:ext uri="{BB962C8B-B14F-4D97-AF65-F5344CB8AC3E}">
        <p14:creationId xmlns:p14="http://schemas.microsoft.com/office/powerpoint/2010/main" val="206647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Motor </a:t>
            </a:r>
            <a:r>
              <a:rPr lang="en-US" i="1" dirty="0"/>
              <a:t>Initiation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6" y="5457825"/>
            <a:ext cx="9067799" cy="1225554"/>
          </a:xfrm>
        </p:spPr>
        <p:txBody>
          <a:bodyPr/>
          <a:lstStyle/>
          <a:p>
            <a:pPr marL="107905" indent="0">
              <a:buNone/>
            </a:pPr>
            <a:r>
              <a:rPr lang="en-US" dirty="0"/>
              <a:t>Dopamine shapes selection of most rewarding (least punishing) action </a:t>
            </a:r>
            <a:r>
              <a:rPr lang="en-US" i="1" dirty="0"/>
              <a:t>plan</a:t>
            </a:r>
          </a:p>
        </p:txBody>
      </p:sp>
      <p:pic>
        <p:nvPicPr>
          <p:cNvPr id="6" name="Content Placeholder 4" descr="fig_bg_frontal_da_burst_di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6726" y="1571625"/>
            <a:ext cx="9067799" cy="36813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00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 descr="fig_cerebellum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2217" b="-22217"/>
          <a:stretch>
            <a:fillRect/>
          </a:stretch>
        </p:blipFill>
        <p:spPr>
          <a:xfrm>
            <a:off x="503239" y="1008383"/>
            <a:ext cx="4457700" cy="498951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5113338" y="504193"/>
            <a:ext cx="4457700" cy="4989513"/>
          </a:xfrm>
        </p:spPr>
      </p:pic>
      <p:sp>
        <p:nvSpPr>
          <p:cNvPr id="9" name="TextBox 8"/>
          <p:cNvSpPr txBox="1"/>
          <p:nvPr/>
        </p:nvSpPr>
        <p:spPr>
          <a:xfrm>
            <a:off x="5113338" y="4285618"/>
            <a:ext cx="4442141" cy="857965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600" dirty="0"/>
              <a:t>Cerebellum = </a:t>
            </a:r>
          </a:p>
          <a:p>
            <a:r>
              <a:rPr lang="en-US" sz="26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242" y="5370084"/>
            <a:ext cx="9067799" cy="1403602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Granule cells = high-dimensional encoding (separation)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Purkinje/Olive = delta-rule error-driven learning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Classic ideas from Marr (1969) &amp; </a:t>
            </a:r>
            <a:r>
              <a:rPr lang="en-US" sz="2600" dirty="0" err="1"/>
              <a:t>Albus</a:t>
            </a:r>
            <a:r>
              <a:rPr lang="en-US" sz="26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958850"/>
          </a:xfrm>
        </p:spPr>
        <p:txBody>
          <a:bodyPr/>
          <a:lstStyle/>
          <a:p>
            <a:r>
              <a:rPr lang="en-US" dirty="0"/>
              <a:t>Language = Whole Brain!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6012389"/>
            <a:ext cx="9067799" cy="1121835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Language and higher-level cognition builds on already-learned sensory / motor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fig_distrib_s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05" y="1368420"/>
            <a:ext cx="5322732" cy="4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different parts of the brain do, and how do they work together?</a:t>
            </a:r>
          </a:p>
          <a:p>
            <a:pPr lvl="1"/>
            <a:r>
              <a:rPr lang="en-US" dirty="0"/>
              <a:t>Information flows through neighborhoods..</a:t>
            </a:r>
          </a:p>
          <a:p>
            <a:pPr lvl="1"/>
            <a:r>
              <a:rPr lang="en-US" dirty="0"/>
              <a:t>Different kinds of learning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55"/>
            <a:ext cx="9068118" cy="1262593"/>
          </a:xfrm>
          <a:ln/>
        </p:spPr>
        <p:txBody>
          <a:bodyPr tIns="38795"/>
          <a:lstStyle/>
          <a:p>
            <a:pPr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  <a:tab pos="8684099" algn="l"/>
              </a:tabLst>
            </a:pPr>
            <a:r>
              <a:rPr lang="en-US" sz="4000" dirty="0"/>
              <a:t>Frontal Executive: Top-Down Biasing</a:t>
            </a:r>
            <a:br>
              <a:rPr lang="en-US" sz="4000" dirty="0"/>
            </a:br>
            <a:r>
              <a:rPr lang="en-US" sz="4000" dirty="0"/>
              <a:t>CCCC = Control!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6725" y="5838825"/>
            <a:ext cx="8638041" cy="1272121"/>
          </a:xfrm>
          <a:ln/>
        </p:spPr>
        <p:txBody>
          <a:bodyPr/>
          <a:lstStyle/>
          <a:p>
            <a:pPr>
              <a:buFont typeface="Wingdings" charset="0"/>
              <a:buChar char=""/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</a:tabLst>
            </a:pPr>
            <a:r>
              <a:rPr lang="en-US" dirty="0"/>
              <a:t>PFC active maintenance provides top-down biasing of posterior-cortical processing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7240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04243" y="2894503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10" tIns="45706" rIns="91410" bIns="45706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6" y="297232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48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925" y="301625"/>
            <a:ext cx="2932117" cy="6375399"/>
          </a:xfrm>
        </p:spPr>
        <p:txBody>
          <a:bodyPr/>
          <a:lstStyle/>
          <a:p>
            <a:pPr algn="l"/>
            <a:r>
              <a:rPr lang="en-US" sz="3600" dirty="0"/>
              <a:t>Medial Frontal Map of Values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This is your emotional life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267037" cy="70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Anatomy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24" y="1770067"/>
            <a:ext cx="6516237" cy="4989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dirty="0" err="1"/>
              <a:t>Corticocentric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Cerebral Cortex </a:t>
            </a:r>
            <a:r>
              <a:rPr lang="en-US" dirty="0"/>
              <a:t>(</a:t>
            </a:r>
            <a:r>
              <a:rPr lang="en-US" dirty="0" err="1"/>
              <a:t>Neocortex</a:t>
            </a:r>
            <a:r>
              <a:rPr lang="en-US" dirty="0"/>
              <a:t>) is where most of the good stuff happens: cognition, intelligence, knowledge, memory, </a:t>
            </a:r>
            <a:r>
              <a:rPr lang="en-US" i="1" dirty="0"/>
              <a:t>consciousness</a:t>
            </a:r>
            <a:r>
              <a:rPr lang="en-US" dirty="0"/>
              <a:t>, </a:t>
            </a:r>
            <a:r>
              <a:rPr lang="is-IS" dirty="0"/>
              <a:t>… </a:t>
            </a:r>
          </a:p>
          <a:p>
            <a:r>
              <a:rPr lang="is-IS" b="1" dirty="0"/>
              <a:t>Hippocampus</a:t>
            </a:r>
            <a:r>
              <a:rPr lang="is-IS" dirty="0"/>
              <a:t> (archicortex), </a:t>
            </a:r>
            <a:r>
              <a:rPr lang="is-IS" b="1" dirty="0"/>
              <a:t>Amygdala</a:t>
            </a:r>
            <a:r>
              <a:rPr lang="is-IS" dirty="0"/>
              <a:t>, </a:t>
            </a:r>
            <a:r>
              <a:rPr lang="is-IS" b="1" dirty="0"/>
              <a:t>Basal Ganglia</a:t>
            </a:r>
            <a:r>
              <a:rPr lang="is-IS" dirty="0"/>
              <a:t>, </a:t>
            </a:r>
            <a:r>
              <a:rPr lang="is-IS" b="1" dirty="0"/>
              <a:t>Thalamus</a:t>
            </a:r>
            <a:r>
              <a:rPr lang="is-IS" dirty="0"/>
              <a:t> all interact extensively with neocortex, form tightly integrated subsystems (Limbic system is not super useful construct).</a:t>
            </a:r>
          </a:p>
          <a:p>
            <a:r>
              <a:rPr lang="is-IS" dirty="0"/>
              <a:t>Lots of more specialized brain areas in subcortex, but seriously, who cares.. </a:t>
            </a:r>
            <a:r>
              <a:rPr lang="is-IS" dirty="0">
                <a:sym typeface="Wingdings"/>
              </a:rPr>
              <a:t>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24186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Lobular Functions: Follow the trail..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86" y="1782851"/>
            <a:ext cx="6280908" cy="49639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2561-2D61-9348-A8A4-61903757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039F9-1C17-964F-99DC-DFF17E62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797" y="1770063"/>
            <a:ext cx="6652682" cy="49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03874" y="302865"/>
            <a:ext cx="9069705" cy="1260475"/>
          </a:xfrm>
          <a:prstGeom prst="rect">
            <a:avLst/>
          </a:prstGeom>
        </p:spPr>
        <p:txBody>
          <a:bodyPr lIns="100768" tIns="100768" rIns="100768" bIns="100768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8" y="2"/>
            <a:ext cx="9724340" cy="744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429781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541661503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4830</TotalTime>
  <Words>685</Words>
  <Application>Microsoft Macintosh PowerPoint</Application>
  <PresentationFormat>Custom</PresentationFormat>
  <Paragraphs>119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Symbol</vt:lpstr>
      <vt:lpstr>Times New Roman</vt:lpstr>
      <vt:lpstr>Wingdings</vt:lpstr>
      <vt:lpstr>ror_std_emerbrain</vt:lpstr>
      <vt:lpstr>The Brain</vt:lpstr>
      <vt:lpstr>The Big Questions</vt:lpstr>
      <vt:lpstr>Gross Anatomy</vt:lpstr>
      <vt:lpstr>We are Corticocentric..</vt:lpstr>
      <vt:lpstr>Lobular Functions: Follow the trail..</vt:lpstr>
      <vt:lpstr>PowerPoint Presentation</vt:lpstr>
      <vt:lpstr>PowerPoint Presentation</vt:lpstr>
      <vt:lpstr>Visual Hierarchy: What vs Where</vt:lpstr>
      <vt:lpstr>“Van Essen” Hierarchy</vt:lpstr>
      <vt:lpstr>Hierarchy of Detectors (CCC = Compression: abstract, simplify)</vt:lpstr>
      <vt:lpstr>Cortical Organization Summary</vt:lpstr>
      <vt:lpstr>Rest of Brain</vt:lpstr>
      <vt:lpstr>Brain Damage Anyone?</vt:lpstr>
      <vt:lpstr>Subcortical Damage</vt:lpstr>
      <vt:lpstr>Learning Rules Across the Brain</vt:lpstr>
      <vt:lpstr>Memory and the Hippocampus</vt:lpstr>
      <vt:lpstr>Basal Ganglia: Motor Initiation</vt:lpstr>
      <vt:lpstr>Cerebellar Error-driven Learning</vt:lpstr>
      <vt:lpstr>Language = Whole Brain!</vt:lpstr>
      <vt:lpstr>Frontal Executive: Top-Down Biasing CCCC = Control!</vt:lpstr>
      <vt:lpstr>Medial Frontal Map of Values  This is your emotional life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80</cp:revision>
  <dcterms:created xsi:type="dcterms:W3CDTF">2009-03-18T06:10:11Z</dcterms:created>
  <dcterms:modified xsi:type="dcterms:W3CDTF">2020-05-26T08:39:28Z</dcterms:modified>
</cp:coreProperties>
</file>